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lant" charset="1" panose="00000500000000000000"/>
      <p:regular r:id="rId10"/>
    </p:embeddedFont>
    <p:embeddedFont>
      <p:font typeface="Halant Bold" charset="1" panose="00000800000000000000"/>
      <p:regular r:id="rId11"/>
    </p:embeddedFont>
    <p:embeddedFont>
      <p:font typeface="Halant Light" charset="1" panose="00000400000000000000"/>
      <p:regular r:id="rId12"/>
    </p:embeddedFont>
    <p:embeddedFont>
      <p:font typeface="Halant Medium" charset="1" panose="00000600000000000000"/>
      <p:regular r:id="rId13"/>
    </p:embeddedFont>
    <p:embeddedFont>
      <p:font typeface="Halant Semi-Bold" charset="1" panose="00000700000000000000"/>
      <p:regular r:id="rId14"/>
    </p:embeddedFont>
    <p:embeddedFont>
      <p:font typeface="HK Grotesk" charset="1" panose="00000500000000000000"/>
      <p:regular r:id="rId15"/>
    </p:embeddedFont>
    <p:embeddedFont>
      <p:font typeface="HK Grotesk Bold" charset="1" panose="00000800000000000000"/>
      <p:regular r:id="rId16"/>
    </p:embeddedFont>
    <p:embeddedFont>
      <p:font typeface="HK Grotesk Italics" charset="1" panose="00000500000000000000"/>
      <p:regular r:id="rId17"/>
    </p:embeddedFont>
    <p:embeddedFont>
      <p:font typeface="HK Grotesk Bold Italics" charset="1" panose="00000800000000000000"/>
      <p:regular r:id="rId18"/>
    </p:embeddedFont>
    <p:embeddedFont>
      <p:font typeface="HK Grotesk Light" charset="1" panose="00000400000000000000"/>
      <p:regular r:id="rId19"/>
    </p:embeddedFont>
    <p:embeddedFont>
      <p:font typeface="HK Grotesk Light Italics" charset="1" panose="00000400000000000000"/>
      <p:regular r:id="rId20"/>
    </p:embeddedFont>
    <p:embeddedFont>
      <p:font typeface="HK Grotesk Medium" charset="1" panose="00000600000000000000"/>
      <p:regular r:id="rId21"/>
    </p:embeddedFont>
    <p:embeddedFont>
      <p:font typeface="HK Grotesk Medium Italics" charset="1" panose="00000600000000000000"/>
      <p:regular r:id="rId22"/>
    </p:embeddedFont>
    <p:embeddedFont>
      <p:font typeface="HK Grotesk Semi-Bold" charset="1" panose="00000700000000000000"/>
      <p:regular r:id="rId23"/>
    </p:embeddedFont>
    <p:embeddedFont>
      <p:font typeface="HK Grotesk Semi-Bold Italics" charset="1" panose="00000700000000000000"/>
      <p:regular r:id="rId24"/>
    </p:embeddedFont>
    <p:embeddedFont>
      <p:font typeface="Assistant" charset="1" panose="00000500000000000000"/>
      <p:regular r:id="rId25"/>
    </p:embeddedFont>
    <p:embeddedFont>
      <p:font typeface="Assistant Bold" charset="1" panose="00000800000000000000"/>
      <p:regular r:id="rId26"/>
    </p:embeddedFont>
    <p:embeddedFont>
      <p:font typeface="Assistant Extra-Light" charset="1" panose="00000300000000000000"/>
      <p:regular r:id="rId27"/>
    </p:embeddedFont>
    <p:embeddedFont>
      <p:font typeface="Assistant Light" charset="1" panose="00000400000000000000"/>
      <p:regular r:id="rId28"/>
    </p:embeddedFont>
    <p:embeddedFont>
      <p:font typeface="Assistant Semi-Bold" charset="1" panose="00000700000000000000"/>
      <p:regular r:id="rId29"/>
    </p:embeddedFont>
    <p:embeddedFont>
      <p:font typeface="Assistant Ultra-Bold" charset="1" panose="000009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7.pn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3908" y="0"/>
            <a:ext cx="11440454" cy="5012999"/>
          </a:xfrm>
          <a:custGeom>
            <a:avLst/>
            <a:gdLst/>
            <a:ahLst/>
            <a:cxnLst/>
            <a:rect r="r" b="b" t="t" l="l"/>
            <a:pathLst>
              <a:path h="5012999" w="11440454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85680">
            <a:off x="13253761" y="6895639"/>
            <a:ext cx="9150155" cy="8185229"/>
          </a:xfrm>
          <a:custGeom>
            <a:avLst/>
            <a:gdLst/>
            <a:ahLst/>
            <a:cxnLst/>
            <a:rect r="r" b="b" t="t" l="l"/>
            <a:pathLst>
              <a:path h="8185229" w="9150155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28079"/>
            <a:ext cx="13838019" cy="4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1C53A3"/>
                </a:solidFill>
                <a:latin typeface="Halant Medium"/>
              </a:rPr>
              <a:t>Иванов Владимир, Иванова Анна, Набиев Александр ИВТ-41-22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18787"/>
            <a:ext cx="13467212" cy="315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8"/>
              </a:lnSpc>
            </a:pPr>
            <a:r>
              <a:rPr lang="en-US" sz="6998">
                <a:solidFill>
                  <a:srgbClr val="000000"/>
                </a:solidFill>
                <a:latin typeface="HK Grotesk Bold"/>
              </a:rPr>
              <a:t>Универсальный генератор случайных чисел для имитационного моделирования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663" y="-613895"/>
            <a:ext cx="7315200" cy="3285190"/>
          </a:xfrm>
          <a:custGeom>
            <a:avLst/>
            <a:gdLst/>
            <a:ahLst/>
            <a:cxnLst/>
            <a:rect r="r" b="b" t="t" l="l"/>
            <a:pathLst>
              <a:path h="3285190" w="731520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3229" y="8001246"/>
            <a:ext cx="8552141" cy="4571508"/>
          </a:xfrm>
          <a:custGeom>
            <a:avLst/>
            <a:gdLst/>
            <a:ahLst/>
            <a:cxnLst/>
            <a:rect r="r" b="b" t="t" l="l"/>
            <a:pathLst>
              <a:path h="4571508" w="8552141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49351" y="2802690"/>
            <a:ext cx="10709949" cy="3905981"/>
          </a:xfrm>
          <a:custGeom>
            <a:avLst/>
            <a:gdLst/>
            <a:ahLst/>
            <a:cxnLst/>
            <a:rect r="r" b="b" t="t" l="l"/>
            <a:pathLst>
              <a:path h="3905981" w="10709949">
                <a:moveTo>
                  <a:pt x="0" y="0"/>
                </a:moveTo>
                <a:lnTo>
                  <a:pt x="10709949" y="0"/>
                </a:lnTo>
                <a:lnTo>
                  <a:pt x="10709949" y="3905982"/>
                </a:lnTo>
                <a:lnTo>
                  <a:pt x="0" y="3905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6423" y="4164697"/>
            <a:ext cx="5200459" cy="5422701"/>
          </a:xfrm>
          <a:custGeom>
            <a:avLst/>
            <a:gdLst/>
            <a:ahLst/>
            <a:cxnLst/>
            <a:rect r="r" b="b" t="t" l="l"/>
            <a:pathLst>
              <a:path h="5422701" w="5200459">
                <a:moveTo>
                  <a:pt x="0" y="0"/>
                </a:moveTo>
                <a:lnTo>
                  <a:pt x="5200459" y="0"/>
                </a:lnTo>
                <a:lnTo>
                  <a:pt x="5200459" y="5422701"/>
                </a:lnTo>
                <a:lnTo>
                  <a:pt x="0" y="5422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79436" y="562457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Алгоритм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09123">
            <a:off x="15362119" y="-2528554"/>
            <a:ext cx="4429841" cy="7710167"/>
          </a:xfrm>
          <a:custGeom>
            <a:avLst/>
            <a:gdLst/>
            <a:ahLst/>
            <a:cxnLst/>
            <a:rect r="r" b="b" t="t" l="l"/>
            <a:pathLst>
              <a:path h="7710167" w="4429841">
                <a:moveTo>
                  <a:pt x="0" y="0"/>
                </a:moveTo>
                <a:lnTo>
                  <a:pt x="4429841" y="0"/>
                </a:lnTo>
                <a:lnTo>
                  <a:pt x="4429841" y="7710167"/>
                </a:lnTo>
                <a:lnTo>
                  <a:pt x="0" y="771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49751">
            <a:off x="-3741213" y="4822482"/>
            <a:ext cx="8970610" cy="7437451"/>
          </a:xfrm>
          <a:custGeom>
            <a:avLst/>
            <a:gdLst/>
            <a:ahLst/>
            <a:cxnLst/>
            <a:rect r="r" b="b" t="t" l="l"/>
            <a:pathLst>
              <a:path h="7437451" w="8970610">
                <a:moveTo>
                  <a:pt x="0" y="0"/>
                </a:moveTo>
                <a:lnTo>
                  <a:pt x="8970610" y="0"/>
                </a:lnTo>
                <a:lnTo>
                  <a:pt x="8970610" y="7437451"/>
                </a:lnTo>
                <a:lnTo>
                  <a:pt x="0" y="743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4096171"/>
            <a:ext cx="1056541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Демонстрация работы программы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77496">
            <a:off x="12173073" y="-1679059"/>
            <a:ext cx="11196923" cy="9283267"/>
          </a:xfrm>
          <a:custGeom>
            <a:avLst/>
            <a:gdLst/>
            <a:ahLst/>
            <a:cxnLst/>
            <a:rect r="r" b="b" t="t" l="l"/>
            <a:pathLst>
              <a:path h="9283267" w="11196923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309777"/>
            <a:ext cx="17958169" cy="5948523"/>
            <a:chOff x="0" y="0"/>
            <a:chExt cx="23944225" cy="79313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311316"/>
              <a:ext cx="23944225" cy="153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18"/>
                </a:lnSpc>
              </a:pPr>
              <a:r>
                <a:rPr lang="en-US" sz="7642">
                  <a:solidFill>
                    <a:srgbClr val="FFFFFF"/>
                  </a:solidFill>
                  <a:latin typeface="HK Grotesk Bold"/>
                </a:rPr>
                <a:t>Актуальность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9581"/>
              <a:ext cx="5054185" cy="133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10"/>
                </a:lnSpc>
                <a:spcBef>
                  <a:spcPct val="0"/>
                </a:spcBef>
              </a:pPr>
              <a:r>
                <a:rPr lang="en-US" sz="6703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26866"/>
              <a:ext cx="15152097" cy="3304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6"/>
                </a:lnSpc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 Несмотря на наличие встроенных генераторов случайных чисел с равномерным распределением во многих высокоуровневых языках программирования, такие инструменты ограничены в своей способности моделировать реальные объекты, которые часто описываются произвольными распределениями. Именно поэтому  разработка универсального генератора псевдослучайных чисел с произвольным распределением имеет важное значение для области имитационного моделирования</a:t>
              </a:r>
            </a:p>
            <a:p>
              <a:pPr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5303038" y="-3806354"/>
            <a:ext cx="10235582" cy="10348474"/>
          </a:xfrm>
          <a:custGeom>
            <a:avLst/>
            <a:gdLst/>
            <a:ahLst/>
            <a:cxnLst/>
            <a:rect r="r" b="b" t="t" l="l"/>
            <a:pathLst>
              <a:path h="10348474" w="10235582">
                <a:moveTo>
                  <a:pt x="10235582" y="10348474"/>
                </a:moveTo>
                <a:lnTo>
                  <a:pt x="0" y="10348474"/>
                </a:lnTo>
                <a:lnTo>
                  <a:pt x="0" y="0"/>
                </a:lnTo>
                <a:lnTo>
                  <a:pt x="10235582" y="0"/>
                </a:lnTo>
                <a:lnTo>
                  <a:pt x="10235582" y="103484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29815" y="3170323"/>
            <a:ext cx="7029485" cy="228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>
                <a:solidFill>
                  <a:srgbClr val="FFFFFF"/>
                </a:solidFill>
                <a:latin typeface="HK Grotesk Bold"/>
              </a:rPr>
              <a:t>Цель исследования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85030" y="1038225"/>
            <a:ext cx="1483795" cy="100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10"/>
              </a:lnSpc>
              <a:spcBef>
                <a:spcPct val="0"/>
              </a:spcBef>
            </a:pPr>
            <a:r>
              <a:rPr lang="en-US" sz="6703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7642" y="6948237"/>
            <a:ext cx="12296274" cy="237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9"/>
              </a:lnSpc>
            </a:pPr>
            <a:r>
              <a:rPr lang="en-US" sz="3999">
                <a:solidFill>
                  <a:srgbClr val="FFFFFF"/>
                </a:solidFill>
                <a:latin typeface="Assistant"/>
              </a:rPr>
              <a:t>Разработка универсального генератора псевдослучайных чисел для применения в имитационном моделировании</a:t>
            </a:r>
          </a:p>
          <a:p>
            <a:pPr algn="r">
              <a:lnSpc>
                <a:spcPts val="47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96392">
            <a:off x="13604818" y="-1055081"/>
            <a:ext cx="8949997" cy="6281271"/>
          </a:xfrm>
          <a:custGeom>
            <a:avLst/>
            <a:gdLst/>
            <a:ahLst/>
            <a:cxnLst/>
            <a:rect r="r" b="b" t="t" l="l"/>
            <a:pathLst>
              <a:path h="6281271" w="8949997">
                <a:moveTo>
                  <a:pt x="0" y="0"/>
                </a:moveTo>
                <a:lnTo>
                  <a:pt x="8949997" y="0"/>
                </a:lnTo>
                <a:lnTo>
                  <a:pt x="8949997" y="6281270"/>
                </a:lnTo>
                <a:lnTo>
                  <a:pt x="0" y="628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7442" y="662202"/>
            <a:ext cx="7513117" cy="75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5"/>
              </a:lnSpc>
            </a:pPr>
            <a:r>
              <a:rPr lang="en-US" sz="5072">
                <a:solidFill>
                  <a:srgbClr val="FFFFFF"/>
                </a:solidFill>
                <a:latin typeface="HK Grotesk Bold"/>
              </a:rPr>
              <a:t>Задачи исследования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580774"/>
            <a:ext cx="3197210" cy="4114800"/>
            <a:chOff x="0" y="0"/>
            <a:chExt cx="4262946" cy="54864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237578"/>
              <a:ext cx="4262946" cy="3248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30"/>
                </a:lnSpc>
              </a:pPr>
              <a:r>
                <a:rPr lang="en-US" sz="2307" spc="-23">
                  <a:solidFill>
                    <a:srgbClr val="FFFFFF"/>
                  </a:solidFill>
                  <a:latin typeface="Assistant"/>
                </a:rPr>
                <a:t>Определение алгоритма генерации псевдослучайных чисел с заданным распределением</a:t>
              </a:r>
            </a:p>
            <a:p>
              <a:pPr>
                <a:lnSpc>
                  <a:spcPts val="3230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581"/>
              <a:ext cx="4262946" cy="133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910"/>
                </a:lnSpc>
                <a:spcBef>
                  <a:spcPct val="0"/>
                </a:spcBef>
              </a:pPr>
              <a:r>
                <a:rPr lang="en-US" sz="6703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02768" y="6368402"/>
            <a:ext cx="3594252" cy="3294962"/>
            <a:chOff x="0" y="0"/>
            <a:chExt cx="4792336" cy="439328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237578"/>
              <a:ext cx="4792336" cy="2155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30"/>
                </a:lnSpc>
              </a:pPr>
              <a:r>
                <a:rPr lang="en-US" sz="2307" spc="-23">
                  <a:solidFill>
                    <a:srgbClr val="FFFFFF"/>
                  </a:solidFill>
                  <a:latin typeface="Assistant"/>
                </a:rPr>
                <a:t>Разработка программной реализации алгоритма.</a:t>
              </a:r>
            </a:p>
            <a:p>
              <a:pPr>
                <a:lnSpc>
                  <a:spcPts val="323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9581"/>
              <a:ext cx="4792336" cy="133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910"/>
                </a:lnSpc>
                <a:spcBef>
                  <a:spcPct val="0"/>
                </a:spcBef>
              </a:pPr>
              <a:r>
                <a:rPr lang="en-US" sz="6703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44620" y="2613897"/>
            <a:ext cx="4063483" cy="4114800"/>
            <a:chOff x="0" y="0"/>
            <a:chExt cx="5417978" cy="54864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237578"/>
              <a:ext cx="5417978" cy="3248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30"/>
                </a:lnSpc>
              </a:pPr>
              <a:r>
                <a:rPr lang="en-US" sz="2307" spc="-23">
                  <a:solidFill>
                    <a:srgbClr val="FFFFFF"/>
                  </a:solidFill>
                  <a:latin typeface="Assistant"/>
                </a:rPr>
                <a:t>Проверка эффективности и точности работы разработанного генератора на различных входных данных.</a:t>
              </a:r>
            </a:p>
            <a:p>
              <a:pPr>
                <a:lnSpc>
                  <a:spcPts val="3230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9581"/>
              <a:ext cx="5417978" cy="133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910"/>
                </a:lnSpc>
                <a:spcBef>
                  <a:spcPct val="0"/>
                </a:spcBef>
              </a:pPr>
              <a:r>
                <a:rPr lang="en-US" sz="6703">
                  <a:solidFill>
                    <a:srgbClr val="FFFFFF"/>
                  </a:solidFill>
                  <a:latin typeface="HK Grotesk Bold"/>
                </a:rPr>
                <a:t>03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03404" y="6368402"/>
            <a:ext cx="4785378" cy="3294962"/>
            <a:chOff x="0" y="0"/>
            <a:chExt cx="6380504" cy="439328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237578"/>
              <a:ext cx="6380504" cy="2155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Assistant"/>
                </a:rPr>
                <a:t>Сравнение разработанного генератора с существующими методами генерации случайных чисел.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9581"/>
              <a:ext cx="6380504" cy="133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910"/>
                </a:lnSpc>
                <a:spcBef>
                  <a:spcPct val="0"/>
                </a:spcBef>
              </a:pPr>
              <a:r>
                <a:rPr lang="en-US" sz="6703">
                  <a:solidFill>
                    <a:srgbClr val="FFFFFF"/>
                  </a:solidFill>
                  <a:latin typeface="HK Grotesk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919">
            <a:off x="3957595" y="-2272588"/>
            <a:ext cx="10372809" cy="4545176"/>
          </a:xfrm>
          <a:custGeom>
            <a:avLst/>
            <a:gdLst/>
            <a:ahLst/>
            <a:cxnLst/>
            <a:rect r="r" b="b" t="t" l="l"/>
            <a:pathLst>
              <a:path h="4545176" w="10372809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8115300" cy="228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18"/>
              </a:lnSpc>
            </a:pPr>
            <a:r>
              <a:rPr lang="en-US" sz="7642">
                <a:solidFill>
                  <a:srgbClr val="1C53A3"/>
                </a:solidFill>
                <a:latin typeface="HK Grotesk Bold"/>
              </a:rPr>
              <a:t>Немного </a:t>
            </a:r>
          </a:p>
          <a:p>
            <a:pPr>
              <a:lnSpc>
                <a:spcPts val="9018"/>
              </a:lnSpc>
            </a:pPr>
            <a:r>
              <a:rPr lang="en-US" sz="7642">
                <a:solidFill>
                  <a:srgbClr val="1C53A3"/>
                </a:solidFill>
                <a:latin typeface="HK Grotesk Bold"/>
              </a:rPr>
              <a:t>теории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51350"/>
            <a:ext cx="16230600" cy="52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06"/>
              </a:lnSpc>
            </a:pPr>
            <a:r>
              <a:rPr lang="en-US" sz="3903">
                <a:solidFill>
                  <a:srgbClr val="000000"/>
                </a:solidFill>
                <a:latin typeface="Assistant"/>
              </a:rPr>
              <a:t>Имитационное моделирование - это метод исследования сложных систем, который позволяет моделировать их поведение и взаимодействие между элементами. Для создания такой модели требуется универсальный генератор случайных чисел, способный создавать числа с равномерным распределением вероятностей.</a:t>
            </a:r>
          </a:p>
          <a:p>
            <a:pPr algn="just">
              <a:lnSpc>
                <a:spcPts val="4606"/>
              </a:lnSpc>
            </a:pPr>
            <a:r>
              <a:rPr lang="en-US" sz="3903">
                <a:solidFill>
                  <a:srgbClr val="000000"/>
                </a:solidFill>
                <a:latin typeface="Assistant"/>
              </a:rPr>
              <a:t>В основе алгоритма генератора положена возможность апроксимации непрерывного распределения случайных чисел с помощью его кусочно постоянного приближения.</a:t>
            </a:r>
          </a:p>
          <a:p>
            <a:pPr algn="just">
              <a:lnSpc>
                <a:spcPts val="46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188922" cy="10287000"/>
          </a:xfrm>
          <a:custGeom>
            <a:avLst/>
            <a:gdLst/>
            <a:ahLst/>
            <a:cxnLst/>
            <a:rect r="r" b="b" t="t" l="l"/>
            <a:pathLst>
              <a:path h="10287000" w="8188922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93" t="0" r="-4265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548564"/>
            <a:ext cx="8115300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1C53A3"/>
                </a:solidFill>
                <a:latin typeface="HK Grotesk Bold"/>
              </a:rPr>
              <a:t>Метод исследования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018155"/>
            <a:ext cx="8115300" cy="679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spc="-29">
                <a:solidFill>
                  <a:srgbClr val="000000"/>
                </a:solidFill>
                <a:latin typeface="Assistant"/>
              </a:rPr>
              <a:t>Для достижения поставленной цели мы использовали следующий </a:t>
            </a:r>
            <a:r>
              <a:rPr lang="en-US" sz="2949" spc="-29">
                <a:solidFill>
                  <a:srgbClr val="1C53A3"/>
                </a:solidFill>
                <a:latin typeface="Assistant Bold"/>
              </a:rPr>
              <a:t>методологический подход</a:t>
            </a:r>
            <a:r>
              <a:rPr lang="en-US" sz="2949" spc="-29">
                <a:solidFill>
                  <a:srgbClr val="000000"/>
                </a:solidFill>
                <a:latin typeface="Assistant"/>
              </a:rPr>
              <a:t>:</a:t>
            </a:r>
          </a:p>
          <a:p>
            <a:pPr>
              <a:lnSpc>
                <a:spcPts val="4129"/>
              </a:lnSpc>
            </a:pPr>
            <a:r>
              <a:rPr lang="en-US" sz="2949" spc="-29">
                <a:solidFill>
                  <a:srgbClr val="000000"/>
                </a:solidFill>
                <a:latin typeface="Assistant"/>
              </a:rPr>
              <a:t>•</a:t>
            </a:r>
            <a:r>
              <a:rPr lang="en-US" sz="2949" spc="-29">
                <a:solidFill>
                  <a:srgbClr val="1C53A3"/>
                </a:solidFill>
                <a:latin typeface="Assistant Bold"/>
              </a:rPr>
              <a:t>Разработка алгоритма</a:t>
            </a:r>
            <a:r>
              <a:rPr lang="en-US" sz="2949" spc="-29">
                <a:solidFill>
                  <a:srgbClr val="000000"/>
                </a:solidFill>
                <a:latin typeface="Assistant"/>
              </a:rPr>
              <a:t>, основанного на методе интервальной гистограммы.</a:t>
            </a:r>
          </a:p>
          <a:p>
            <a:pPr>
              <a:lnSpc>
                <a:spcPts val="4129"/>
              </a:lnSpc>
            </a:pPr>
            <a:r>
              <a:rPr lang="en-US" sz="2949" spc="-29">
                <a:solidFill>
                  <a:srgbClr val="000000"/>
                </a:solidFill>
                <a:latin typeface="Assistant"/>
              </a:rPr>
              <a:t>•</a:t>
            </a:r>
            <a:r>
              <a:rPr lang="en-US" sz="2949" spc="-29">
                <a:solidFill>
                  <a:srgbClr val="1C53A3"/>
                </a:solidFill>
                <a:latin typeface="Assistant Bold"/>
              </a:rPr>
              <a:t>Имплементация алгоритма</a:t>
            </a:r>
            <a:r>
              <a:rPr lang="en-US" sz="2949" spc="-29">
                <a:solidFill>
                  <a:srgbClr val="000000"/>
                </a:solidFill>
                <a:latin typeface="Assistant"/>
              </a:rPr>
              <a:t> на языке программирования </a:t>
            </a:r>
            <a:r>
              <a:rPr lang="en-US" sz="2949" spc="-29">
                <a:solidFill>
                  <a:srgbClr val="1C53A3"/>
                </a:solidFill>
                <a:latin typeface="Assistant Bold"/>
              </a:rPr>
              <a:t>Python</a:t>
            </a:r>
            <a:r>
              <a:rPr lang="en-US" sz="2949" spc="-29">
                <a:solidFill>
                  <a:srgbClr val="000000"/>
                </a:solidFill>
                <a:latin typeface="Assistant"/>
              </a:rPr>
              <a:t> с использованием стандартных библиотек для работы с псевдослучайными числами.</a:t>
            </a:r>
          </a:p>
          <a:p>
            <a:pPr>
              <a:lnSpc>
                <a:spcPts val="4129"/>
              </a:lnSpc>
            </a:pPr>
            <a:r>
              <a:rPr lang="en-US" sz="2949" spc="-29">
                <a:solidFill>
                  <a:srgbClr val="000000"/>
                </a:solidFill>
                <a:latin typeface="Assistant"/>
              </a:rPr>
              <a:t>•</a:t>
            </a:r>
            <a:r>
              <a:rPr lang="en-US" sz="2949" spc="-29">
                <a:solidFill>
                  <a:srgbClr val="1C53A3"/>
                </a:solidFill>
                <a:latin typeface="Assistant Bold"/>
              </a:rPr>
              <a:t>Тестирование</a:t>
            </a:r>
            <a:r>
              <a:rPr lang="en-US" sz="2949" spc="-29">
                <a:solidFill>
                  <a:srgbClr val="000000"/>
                </a:solidFill>
                <a:latin typeface="Assistant"/>
              </a:rPr>
              <a:t> разработанного генератора на разнообразных наборах входных данных.</a:t>
            </a:r>
          </a:p>
          <a:p>
            <a:pPr>
              <a:lnSpc>
                <a:spcPts val="4129"/>
              </a:lnSpc>
            </a:pPr>
          </a:p>
          <a:p>
            <a:pPr>
              <a:lnSpc>
                <a:spcPts val="41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663" y="-613895"/>
            <a:ext cx="7315200" cy="3285190"/>
          </a:xfrm>
          <a:custGeom>
            <a:avLst/>
            <a:gdLst/>
            <a:ahLst/>
            <a:cxnLst/>
            <a:rect r="r" b="b" t="t" l="l"/>
            <a:pathLst>
              <a:path h="3285190" w="731520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3229" y="8001246"/>
            <a:ext cx="8552141" cy="4571508"/>
          </a:xfrm>
          <a:custGeom>
            <a:avLst/>
            <a:gdLst/>
            <a:ahLst/>
            <a:cxnLst/>
            <a:rect r="r" b="b" t="t" l="l"/>
            <a:pathLst>
              <a:path h="4571508" w="8552141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60921" y="3781425"/>
            <a:ext cx="7166158" cy="1485900"/>
          </a:xfrm>
          <a:custGeom>
            <a:avLst/>
            <a:gdLst/>
            <a:ahLst/>
            <a:cxnLst/>
            <a:rect r="r" b="b" t="t" l="l"/>
            <a:pathLst>
              <a:path h="1485900" w="7166158">
                <a:moveTo>
                  <a:pt x="0" y="0"/>
                </a:moveTo>
                <a:lnTo>
                  <a:pt x="7166158" y="0"/>
                </a:lnTo>
                <a:lnTo>
                  <a:pt x="7166158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1036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8136" y="7170490"/>
            <a:ext cx="8331727" cy="2640260"/>
          </a:xfrm>
          <a:custGeom>
            <a:avLst/>
            <a:gdLst/>
            <a:ahLst/>
            <a:cxnLst/>
            <a:rect r="r" b="b" t="t" l="l"/>
            <a:pathLst>
              <a:path h="2640260" w="8331727">
                <a:moveTo>
                  <a:pt x="0" y="0"/>
                </a:moveTo>
                <a:lnTo>
                  <a:pt x="8331728" y="0"/>
                </a:lnTo>
                <a:lnTo>
                  <a:pt x="8331728" y="2640260"/>
                </a:lnTo>
                <a:lnTo>
                  <a:pt x="0" y="264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6851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6805" y="2980142"/>
            <a:ext cx="17354390" cy="148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5281" indent="-327641" lvl="1">
              <a:lnSpc>
                <a:spcPts val="3945"/>
              </a:lnSpc>
              <a:buAutoNum type="arabicPeriod" startAt="1"/>
            </a:pPr>
            <a:r>
              <a:rPr lang="en-US" sz="3035">
                <a:solidFill>
                  <a:srgbClr val="FFFFFF"/>
                </a:solidFill>
                <a:latin typeface="Assistant"/>
              </a:rPr>
              <a:t>Задание пользователем </a:t>
            </a:r>
            <a:r>
              <a:rPr lang="en-US" sz="3035">
                <a:solidFill>
                  <a:srgbClr val="FFFFFF"/>
                </a:solidFill>
                <a:latin typeface="Assistant Bold"/>
              </a:rPr>
              <a:t>объема выборки </a:t>
            </a:r>
            <a:r>
              <a:rPr lang="en-US" sz="3035">
                <a:solidFill>
                  <a:srgbClr val="FFFFFF"/>
                </a:solidFill>
                <a:latin typeface="Assistant"/>
              </a:rPr>
              <a:t>n и </a:t>
            </a:r>
            <a:r>
              <a:rPr lang="en-US" sz="3035">
                <a:solidFill>
                  <a:srgbClr val="FFFFFF"/>
                </a:solidFill>
                <a:latin typeface="Assistant Bold"/>
              </a:rPr>
              <a:t>максимального и минимального значения x</a:t>
            </a:r>
          </a:p>
          <a:p>
            <a:pPr>
              <a:lnSpc>
                <a:spcPts val="394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66805" y="5627886"/>
            <a:ext cx="17354390" cy="148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5"/>
              </a:lnSpc>
            </a:pPr>
            <a:r>
              <a:rPr lang="en-US" sz="3035">
                <a:solidFill>
                  <a:srgbClr val="FFFFFF"/>
                </a:solidFill>
                <a:latin typeface="Assistant"/>
              </a:rPr>
              <a:t>    2. Высчитывание количества интервалов по формуле </a:t>
            </a:r>
            <a:r>
              <a:rPr lang="en-US" sz="3035">
                <a:solidFill>
                  <a:srgbClr val="FFFFFF"/>
                </a:solidFill>
                <a:latin typeface="Assistant Bold"/>
              </a:rPr>
              <a:t>m=√n,  </a:t>
            </a:r>
            <a:r>
              <a:rPr lang="en-US" sz="3035">
                <a:solidFill>
                  <a:srgbClr val="FFFFFF"/>
                </a:solidFill>
                <a:latin typeface="Assistant"/>
              </a:rPr>
              <a:t>генерация количества</a:t>
            </a:r>
            <a:r>
              <a:rPr lang="en-US" sz="3035">
                <a:solidFill>
                  <a:srgbClr val="FFFFFF"/>
                </a:solidFill>
                <a:latin typeface="Assistant Bold"/>
                <a:ea typeface="Assistant Bold"/>
              </a:rPr>
              <a:t> выборочных ﻿значений, </a:t>
            </a:r>
            <a:r>
              <a:rPr lang="en-US" sz="3035">
                <a:solidFill>
                  <a:srgbClr val="FFFFFF"/>
                </a:solidFill>
                <a:latin typeface="Assistant"/>
              </a:rPr>
              <a:t>попавших в каждый интервал</a:t>
            </a:r>
          </a:p>
          <a:p>
            <a:pPr>
              <a:lnSpc>
                <a:spcPts val="394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379436" y="505307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Алгоритм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663" y="-613895"/>
            <a:ext cx="7315200" cy="3285190"/>
          </a:xfrm>
          <a:custGeom>
            <a:avLst/>
            <a:gdLst/>
            <a:ahLst/>
            <a:cxnLst/>
            <a:rect r="r" b="b" t="t" l="l"/>
            <a:pathLst>
              <a:path h="3285190" w="731520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3229" y="8001246"/>
            <a:ext cx="8552141" cy="4571508"/>
          </a:xfrm>
          <a:custGeom>
            <a:avLst/>
            <a:gdLst/>
            <a:ahLst/>
            <a:cxnLst/>
            <a:rect r="r" b="b" t="t" l="l"/>
            <a:pathLst>
              <a:path h="4571508" w="8552141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04810" y="6200213"/>
            <a:ext cx="9346042" cy="3324787"/>
          </a:xfrm>
          <a:custGeom>
            <a:avLst/>
            <a:gdLst/>
            <a:ahLst/>
            <a:cxnLst/>
            <a:rect r="r" b="b" t="t" l="l"/>
            <a:pathLst>
              <a:path h="3324787" w="9346042">
                <a:moveTo>
                  <a:pt x="0" y="0"/>
                </a:moveTo>
                <a:lnTo>
                  <a:pt x="9346041" y="0"/>
                </a:lnTo>
                <a:lnTo>
                  <a:pt x="9346041" y="3324787"/>
                </a:lnTo>
                <a:lnTo>
                  <a:pt x="0" y="3324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4617" r="0" b="-5457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79436" y="505307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Алгоритм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7755" y="2980142"/>
            <a:ext cx="17354390" cy="346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5"/>
              </a:lnSpc>
            </a:pPr>
            <a:r>
              <a:rPr lang="en-US" sz="3035">
                <a:solidFill>
                  <a:srgbClr val="FFFFFF"/>
                </a:solidFill>
                <a:latin typeface="Assistant"/>
              </a:rPr>
              <a:t>3. Расчет интервалов по следующему методу:</a:t>
            </a:r>
          </a:p>
          <a:p>
            <a:pPr>
              <a:lnSpc>
                <a:spcPts val="3945"/>
              </a:lnSpc>
            </a:pPr>
            <a:r>
              <a:rPr lang="en-US" sz="3035">
                <a:solidFill>
                  <a:srgbClr val="FFFFFF"/>
                </a:solidFill>
                <a:latin typeface="Assistant"/>
              </a:rPr>
              <a:t>    1) Находим длину интервалов по формуле </a:t>
            </a:r>
            <a:r>
              <a:rPr lang="en-US" sz="3035">
                <a:solidFill>
                  <a:srgbClr val="FFFFFF"/>
                </a:solidFill>
                <a:latin typeface="Assistant Bold"/>
              </a:rPr>
              <a:t> delta = (x_max-x_min)/m</a:t>
            </a:r>
          </a:p>
          <a:p>
            <a:pPr>
              <a:lnSpc>
                <a:spcPts val="3945"/>
              </a:lnSpc>
            </a:pPr>
            <a:r>
              <a:rPr lang="en-US" sz="3035">
                <a:solidFill>
                  <a:srgbClr val="FFFFFF"/>
                </a:solidFill>
                <a:latin typeface="Assistant Bold"/>
              </a:rPr>
              <a:t>    </a:t>
            </a:r>
            <a:r>
              <a:rPr lang="en-US" sz="3035">
                <a:solidFill>
                  <a:srgbClr val="FFFFFF"/>
                </a:solidFill>
                <a:latin typeface="Assistant"/>
              </a:rPr>
              <a:t>2) Создается цикл по количеству интервалов</a:t>
            </a:r>
          </a:p>
          <a:p>
            <a:pPr>
              <a:lnSpc>
                <a:spcPts val="3945"/>
              </a:lnSpc>
            </a:pPr>
            <a:r>
              <a:rPr lang="en-US" sz="3035">
                <a:solidFill>
                  <a:srgbClr val="FFFFFF"/>
                </a:solidFill>
                <a:latin typeface="Assistant Bold"/>
              </a:rPr>
              <a:t>    </a:t>
            </a:r>
            <a:r>
              <a:rPr lang="en-US" sz="3035">
                <a:solidFill>
                  <a:srgbClr val="FFFFFF"/>
                </a:solidFill>
                <a:latin typeface="Assistant"/>
              </a:rPr>
              <a:t>3) Находим начальную координату интервала</a:t>
            </a:r>
            <a:r>
              <a:rPr lang="en-US" sz="3035">
                <a:solidFill>
                  <a:srgbClr val="FFFFFF"/>
                </a:solidFill>
                <a:latin typeface="Assistant Bold"/>
              </a:rPr>
              <a:t> x_i = x_min + i * delta </a:t>
            </a:r>
          </a:p>
          <a:p>
            <a:pPr>
              <a:lnSpc>
                <a:spcPts val="3945"/>
              </a:lnSpc>
            </a:pPr>
            <a:r>
              <a:rPr lang="en-US" sz="3035">
                <a:solidFill>
                  <a:srgbClr val="FFFFFF"/>
                </a:solidFill>
                <a:latin typeface="Assistant Bold"/>
              </a:rPr>
              <a:t>   </a:t>
            </a:r>
            <a:r>
              <a:rPr lang="en-US" sz="3035">
                <a:solidFill>
                  <a:srgbClr val="FFFFFF"/>
                </a:solidFill>
                <a:latin typeface="Assistant"/>
              </a:rPr>
              <a:t> 4) Находим конечную точку интервала</a:t>
            </a:r>
            <a:r>
              <a:rPr lang="en-US" sz="3035">
                <a:solidFill>
                  <a:srgbClr val="FFFFFF"/>
                </a:solidFill>
                <a:latin typeface="Assistant Bold"/>
              </a:rPr>
              <a:t> x_i+1 = x_min + (i+1)*delta</a:t>
            </a:r>
          </a:p>
          <a:p>
            <a:pPr>
              <a:lnSpc>
                <a:spcPts val="3945"/>
              </a:lnSpc>
            </a:pPr>
          </a:p>
          <a:p>
            <a:pPr>
              <a:lnSpc>
                <a:spcPts val="394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6663" y="-613895"/>
            <a:ext cx="7315200" cy="3285190"/>
          </a:xfrm>
          <a:custGeom>
            <a:avLst/>
            <a:gdLst/>
            <a:ahLst/>
            <a:cxnLst/>
            <a:rect r="r" b="b" t="t" l="l"/>
            <a:pathLst>
              <a:path h="3285190" w="731520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3229" y="8001246"/>
            <a:ext cx="8552141" cy="4571508"/>
          </a:xfrm>
          <a:custGeom>
            <a:avLst/>
            <a:gdLst/>
            <a:ahLst/>
            <a:cxnLst/>
            <a:rect r="r" b="b" t="t" l="l"/>
            <a:pathLst>
              <a:path h="4571508" w="8552141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6988" y="3989569"/>
            <a:ext cx="10634025" cy="750902"/>
          </a:xfrm>
          <a:custGeom>
            <a:avLst/>
            <a:gdLst/>
            <a:ahLst/>
            <a:cxnLst/>
            <a:rect r="r" b="b" t="t" l="l"/>
            <a:pathLst>
              <a:path h="750902" w="10634025">
                <a:moveTo>
                  <a:pt x="0" y="0"/>
                </a:moveTo>
                <a:lnTo>
                  <a:pt x="10634024" y="0"/>
                </a:lnTo>
                <a:lnTo>
                  <a:pt x="10634024" y="750902"/>
                </a:lnTo>
                <a:lnTo>
                  <a:pt x="0" y="750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00153" r="0" b="-20486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7755" y="5265696"/>
            <a:ext cx="17354390" cy="198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5"/>
              </a:lnSpc>
            </a:pPr>
            <a:r>
              <a:rPr lang="en-US" sz="3035">
                <a:solidFill>
                  <a:srgbClr val="FFFFFF"/>
                </a:solidFill>
                <a:latin typeface="Assistant"/>
              </a:rPr>
              <a:t>5. Генерация случайного числа, попадающего в i-й отрезок гистограммы с помощью функции</a:t>
            </a:r>
            <a:r>
              <a:rPr lang="en-US" sz="3035">
                <a:solidFill>
                  <a:srgbClr val="FFFFFF"/>
                </a:solidFill>
                <a:latin typeface="Assistant Bold"/>
              </a:rPr>
              <a:t> random.random()</a:t>
            </a:r>
            <a:r>
              <a:rPr lang="en-US" sz="3035">
                <a:solidFill>
                  <a:srgbClr val="FFFFFF"/>
                </a:solidFill>
                <a:latin typeface="Assistant"/>
              </a:rPr>
              <a:t>, получение массива псевдослучайных чисел и его вывод на экран</a:t>
            </a:r>
          </a:p>
          <a:p>
            <a:pPr>
              <a:lnSpc>
                <a:spcPts val="3945"/>
              </a:lnSpc>
            </a:pPr>
          </a:p>
          <a:p>
            <a:pPr>
              <a:lnSpc>
                <a:spcPts val="394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604936" y="6999749"/>
            <a:ext cx="11078128" cy="1774394"/>
          </a:xfrm>
          <a:custGeom>
            <a:avLst/>
            <a:gdLst/>
            <a:ahLst/>
            <a:cxnLst/>
            <a:rect r="r" b="b" t="t" l="l"/>
            <a:pathLst>
              <a:path h="1774394" w="11078128">
                <a:moveTo>
                  <a:pt x="0" y="0"/>
                </a:moveTo>
                <a:lnTo>
                  <a:pt x="11078128" y="0"/>
                </a:lnTo>
                <a:lnTo>
                  <a:pt x="11078128" y="1774394"/>
                </a:lnTo>
                <a:lnTo>
                  <a:pt x="0" y="1774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124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79436" y="505307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Алгоритм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7755" y="2980142"/>
            <a:ext cx="17354390" cy="198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5"/>
              </a:lnSpc>
            </a:pPr>
            <a:r>
              <a:rPr lang="en-US" sz="3035">
                <a:solidFill>
                  <a:srgbClr val="FFFFFF"/>
                </a:solidFill>
                <a:latin typeface="Assistant"/>
              </a:rPr>
              <a:t>4. Вычисление </a:t>
            </a:r>
            <a:r>
              <a:rPr lang="en-US" sz="3035">
                <a:solidFill>
                  <a:srgbClr val="FFFFFF"/>
                </a:solidFill>
                <a:latin typeface="Assistant Bold"/>
                <a:ea typeface="Assistant Bold"/>
              </a:rPr>
              <a:t>отно﻿сительной частоты </a:t>
            </a:r>
          </a:p>
          <a:p>
            <a:pPr>
              <a:lnSpc>
                <a:spcPts val="3945"/>
              </a:lnSpc>
            </a:pPr>
          </a:p>
          <a:p>
            <a:pPr>
              <a:lnSpc>
                <a:spcPts val="3945"/>
              </a:lnSpc>
            </a:pPr>
          </a:p>
          <a:p>
            <a:pPr>
              <a:lnSpc>
                <a:spcPts val="394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DAGBoJ47iuE</dc:identifier>
  <dcterms:modified xsi:type="dcterms:W3CDTF">2011-08-01T06:04:30Z</dcterms:modified>
  <cp:revision>1</cp:revision>
  <dc:title>Иванов Владимир Иванова Анна Набиев Александр ИВТ-41-22</dc:title>
</cp:coreProperties>
</file>